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SemiBold"/>
      <p:regular r:id="rId14"/>
      <p:bold r:id="rId15"/>
      <p:italic r:id="rId16"/>
      <p:boldItalic r:id="rId17"/>
    </p:embeddedFont>
    <p:embeddedFont>
      <p:font typeface="Lobster"/>
      <p:regular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96286C0-7852-48A4-9DCB-0AF6A8B0C80F}">
  <a:tblStyle styleId="{A96286C0-7852-48A4-9DCB-0AF6A8B0C80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PlusJakartaSansMedium-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Inter-regular.fntdata"/><Relationship Id="rId18" Type="http://schemas.openxmlformats.org/officeDocument/2006/relationships/font" Target="fonts/Lobs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3426a92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3426a92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550936c9cc_0_1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550936c9cc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550936c9cc_0_1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550936c9cc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550936c9cc_0_37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550936c9cc_0_3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Preamble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1423125"/>
            <a:ext cx="6432300" cy="8427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The Preamble to the U.S. Constitution is broken down by sections below. In each box, draw a visual depiction of the phrase. In the red box, put the phrase in your own words. Visuals can either be historical in nature or represent something from the present time period that illustrates the phrase.</a:t>
            </a:r>
            <a:endParaRPr sz="1200">
              <a:solidFill>
                <a:schemeClr val="dk1"/>
              </a:solidFill>
              <a:latin typeface="Inter"/>
              <a:ea typeface="Inter"/>
              <a:cs typeface="Inter"/>
              <a:sym typeface="Inter"/>
            </a:endParaRPr>
          </a:p>
        </p:txBody>
      </p:sp>
      <p:sp>
        <p:nvSpPr>
          <p:cNvPr id="104" name="Google Shape;104;p25"/>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graphicFrame>
        <p:nvGraphicFramePr>
          <p:cNvPr id="105" name="Google Shape;105;p25"/>
          <p:cNvGraphicFramePr/>
          <p:nvPr/>
        </p:nvGraphicFramePr>
        <p:xfrm>
          <a:off x="469050" y="2343100"/>
          <a:ext cx="3000000" cy="3000000"/>
        </p:xfrm>
        <a:graphic>
          <a:graphicData uri="http://schemas.openxmlformats.org/drawingml/2006/table">
            <a:tbl>
              <a:tblPr>
                <a:noFill/>
                <a:tableStyleId>{A96286C0-7852-48A4-9DCB-0AF6A8B0C80F}</a:tableStyleId>
              </a:tblPr>
              <a:tblGrid>
                <a:gridCol w="2278100"/>
                <a:gridCol w="2278100"/>
                <a:gridCol w="2278100"/>
              </a:tblGrid>
              <a:tr h="371350">
                <a:tc gridSpan="3">
                  <a:txBody>
                    <a:bodyPr/>
                    <a:lstStyle/>
                    <a:p>
                      <a:pPr indent="0" lvl="0" marL="0" rtl="0" algn="ctr">
                        <a:spcBef>
                          <a:spcPts val="0"/>
                        </a:spcBef>
                        <a:spcAft>
                          <a:spcPts val="0"/>
                        </a:spcAft>
                        <a:buNone/>
                      </a:pPr>
                      <a:r>
                        <a:rPr lang="en" sz="1500">
                          <a:solidFill>
                            <a:schemeClr val="dk1"/>
                          </a:solidFill>
                          <a:latin typeface="Lobster"/>
                          <a:ea typeface="Lobster"/>
                          <a:cs typeface="Lobster"/>
                          <a:sym typeface="Lobster"/>
                        </a:rPr>
                        <a:t>We the People</a:t>
                      </a:r>
                      <a:endParaRPr sz="1100"/>
                    </a:p>
                  </a:txBody>
                  <a:tcPr marT="91425" marB="91425" marR="91425" marL="91425"/>
                </a:tc>
                <a:tc hMerge="1"/>
                <a:tc hMerge="1"/>
              </a:tr>
              <a:tr h="1933225">
                <a:tc>
                  <a:txBody>
                    <a:bodyPr/>
                    <a:lstStyle/>
                    <a:p>
                      <a:pPr indent="0" lvl="0" marL="0" rtl="0" algn="ctr">
                        <a:spcBef>
                          <a:spcPts val="0"/>
                        </a:spcBef>
                        <a:spcAft>
                          <a:spcPts val="0"/>
                        </a:spcAft>
                        <a:buNone/>
                      </a:pPr>
                      <a:r>
                        <a:rPr lang="en" sz="1000">
                          <a:latin typeface="Halant"/>
                          <a:ea typeface="Halant"/>
                          <a:cs typeface="Halant"/>
                          <a:sym typeface="Halant"/>
                        </a:rPr>
                        <a:t>“in Order to form a more perfect </a:t>
                      </a:r>
                      <a:r>
                        <a:rPr lang="en" sz="1000">
                          <a:latin typeface="Halant"/>
                          <a:ea typeface="Halant"/>
                          <a:cs typeface="Halant"/>
                          <a:sym typeface="Halant"/>
                        </a:rPr>
                        <a:t>U</a:t>
                      </a:r>
                      <a:r>
                        <a:rPr lang="en" sz="1000">
                          <a:latin typeface="Halant"/>
                          <a:ea typeface="Halant"/>
                          <a:cs typeface="Halant"/>
                          <a:sym typeface="Halant"/>
                        </a:rPr>
                        <a:t>nion”</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“Establish Justice”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“Insure domestic Tranquility”</a:t>
                      </a:r>
                      <a:endParaRPr sz="1000">
                        <a:latin typeface="Halant"/>
                        <a:ea typeface="Halant"/>
                        <a:cs typeface="Halant"/>
                        <a:sym typeface="Halant"/>
                      </a:endParaRPr>
                    </a:p>
                  </a:txBody>
                  <a:tcPr marT="91425" marB="91425" marR="73150" marL="73150"/>
                </a:tc>
              </a:tr>
              <a:tr h="1933225">
                <a:tc>
                  <a:txBody>
                    <a:bodyPr/>
                    <a:lstStyle/>
                    <a:p>
                      <a:pPr indent="0" lvl="0" marL="0" rtl="0" algn="ctr">
                        <a:spcBef>
                          <a:spcPts val="0"/>
                        </a:spcBef>
                        <a:spcAft>
                          <a:spcPts val="0"/>
                        </a:spcAft>
                        <a:buNone/>
                      </a:pPr>
                      <a:r>
                        <a:rPr lang="en" sz="1000">
                          <a:latin typeface="Halant"/>
                          <a:ea typeface="Halant"/>
                          <a:cs typeface="Halant"/>
                          <a:sym typeface="Halant"/>
                        </a:rPr>
                        <a:t>“Provide for the common defense”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“Promote the </a:t>
                      </a:r>
                      <a:r>
                        <a:rPr lang="en" sz="1000">
                          <a:latin typeface="Halant"/>
                          <a:ea typeface="Halant"/>
                          <a:cs typeface="Halant"/>
                          <a:sym typeface="Halant"/>
                        </a:rPr>
                        <a:t>general</a:t>
                      </a:r>
                      <a:r>
                        <a:rPr lang="en" sz="1000">
                          <a:latin typeface="Halant"/>
                          <a:ea typeface="Halant"/>
                          <a:cs typeface="Halant"/>
                          <a:sym typeface="Halant"/>
                        </a:rPr>
                        <a:t> Welfare”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“secure the Blessings of Liberty to ourselves and our Posterity”</a:t>
                      </a:r>
                      <a:endParaRPr sz="1000">
                        <a:latin typeface="Halant"/>
                        <a:ea typeface="Halant"/>
                        <a:cs typeface="Halant"/>
                        <a:sym typeface="Halant"/>
                      </a:endParaRPr>
                    </a:p>
                  </a:txBody>
                  <a:tcPr marT="91425" marB="91425" marR="73150" marL="73150"/>
                </a:tc>
              </a:tr>
              <a:tr h="100000">
                <a:tc gridSpan="3">
                  <a:txBody>
                    <a:bodyPr/>
                    <a:lstStyle/>
                    <a:p>
                      <a:pPr indent="0" lvl="0" marL="0" rtl="0" algn="ctr">
                        <a:spcBef>
                          <a:spcPts val="0"/>
                        </a:spcBef>
                        <a:spcAft>
                          <a:spcPts val="0"/>
                        </a:spcAft>
                        <a:buNone/>
                      </a:pPr>
                      <a:r>
                        <a:rPr lang="en" sz="1000">
                          <a:latin typeface="Halant"/>
                          <a:ea typeface="Halant"/>
                          <a:cs typeface="Halant"/>
                          <a:sym typeface="Halant"/>
                        </a:rPr>
                        <a:t>do ordain and establish this Constitution for the United States of America.</a:t>
                      </a:r>
                      <a:endParaRPr sz="1000">
                        <a:latin typeface="Halant"/>
                        <a:ea typeface="Halant"/>
                        <a:cs typeface="Halant"/>
                        <a:sym typeface="Halant"/>
                      </a:endParaRPr>
                    </a:p>
                  </a:txBody>
                  <a:tcPr marT="91425" marB="91425" marR="91425" marL="91425"/>
                </a:tc>
                <a:tc hMerge="1"/>
                <a:tc hMerge="1"/>
              </a:tr>
            </a:tbl>
          </a:graphicData>
        </a:graphic>
      </p:graphicFrame>
      <p:sp>
        <p:nvSpPr>
          <p:cNvPr id="106" name="Google Shape;106;p25"/>
          <p:cNvSpPr txBox="1"/>
          <p:nvPr/>
        </p:nvSpPr>
        <p:spPr>
          <a:xfrm>
            <a:off x="469050" y="7033525"/>
            <a:ext cx="6834300" cy="2303400"/>
          </a:xfrm>
          <a:prstGeom prst="rect">
            <a:avLst/>
          </a:prstGeom>
          <a:no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457200" rtl="0" algn="l">
              <a:spcBef>
                <a:spcPts val="0"/>
              </a:spcBef>
              <a:spcAft>
                <a:spcPts val="0"/>
              </a:spcAft>
              <a:buNone/>
            </a:pPr>
            <a:r>
              <a:rPr b="1" lang="en" sz="1100">
                <a:solidFill>
                  <a:schemeClr val="dk1"/>
                </a:solidFill>
                <a:latin typeface="Inter"/>
                <a:ea typeface="Inter"/>
                <a:cs typeface="Inter"/>
                <a:sym typeface="Inter"/>
              </a:rPr>
              <a:t>Reflection:</a:t>
            </a:r>
            <a:r>
              <a:rPr lang="en" sz="1100">
                <a:solidFill>
                  <a:schemeClr val="dk1"/>
                </a:solidFill>
                <a:latin typeface="Inter"/>
                <a:ea typeface="Inter"/>
                <a:cs typeface="Inter"/>
                <a:sym typeface="Inter"/>
              </a:rPr>
              <a:t> Consider one goal from the Preamble through the skill of Continuity and Change over Time. Describe how that goal of government might have been interpreted in 1787, when it was written, compared to how it might be interpreted today.</a:t>
            </a:r>
            <a:endParaRPr sz="1100">
              <a:solidFill>
                <a:schemeClr val="dk1"/>
              </a:solidFill>
              <a:latin typeface="Inter"/>
              <a:ea typeface="Inter"/>
              <a:cs typeface="Inter"/>
              <a:sym typeface="Inter"/>
            </a:endParaRPr>
          </a:p>
        </p:txBody>
      </p:sp>
      <p:pic>
        <p:nvPicPr>
          <p:cNvPr id="107" name="Google Shape;107;p25" title="Continuity_Change@2x transparent.png"/>
          <p:cNvPicPr preferRelativeResize="0"/>
          <p:nvPr/>
        </p:nvPicPr>
        <p:blipFill>
          <a:blip r:embed="rId4">
            <a:alphaModFix/>
          </a:blip>
          <a:stretch>
            <a:fillRect/>
          </a:stretch>
        </p:blipFill>
        <p:spPr>
          <a:xfrm>
            <a:off x="472663" y="7062350"/>
            <a:ext cx="543750" cy="543750"/>
          </a:xfrm>
          <a:prstGeom prst="rect">
            <a:avLst/>
          </a:prstGeom>
          <a:noFill/>
          <a:ln>
            <a:noFill/>
          </a:ln>
        </p:spPr>
      </p:pic>
      <p:sp>
        <p:nvSpPr>
          <p:cNvPr id="108" name="Google Shape;108;p25"/>
          <p:cNvSpPr txBox="1"/>
          <p:nvPr/>
        </p:nvSpPr>
        <p:spPr>
          <a:xfrm>
            <a:off x="5738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09" name="Google Shape;109;p25"/>
          <p:cNvSpPr txBox="1"/>
          <p:nvPr/>
        </p:nvSpPr>
        <p:spPr>
          <a:xfrm>
            <a:off x="28470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0" name="Google Shape;110;p25"/>
          <p:cNvSpPr txBox="1"/>
          <p:nvPr/>
        </p:nvSpPr>
        <p:spPr>
          <a:xfrm>
            <a:off x="51202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1" name="Google Shape;111;p25"/>
          <p:cNvSpPr txBox="1"/>
          <p:nvPr/>
        </p:nvSpPr>
        <p:spPr>
          <a:xfrm>
            <a:off x="5738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2" name="Google Shape;112;p25"/>
          <p:cNvSpPr txBox="1"/>
          <p:nvPr/>
        </p:nvSpPr>
        <p:spPr>
          <a:xfrm>
            <a:off x="28470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3" name="Google Shape;113;p25"/>
          <p:cNvSpPr txBox="1"/>
          <p:nvPr/>
        </p:nvSpPr>
        <p:spPr>
          <a:xfrm>
            <a:off x="51202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pic>
        <p:nvPicPr>
          <p:cNvPr id="114" name="Google Shape;114;p25"/>
          <p:cNvPicPr preferRelativeResize="0"/>
          <p:nvPr/>
        </p:nvPicPr>
        <p:blipFill>
          <a:blip r:embed="rId5">
            <a:alphaModFix/>
          </a:blip>
          <a:stretch>
            <a:fillRect/>
          </a:stretch>
        </p:blipFill>
        <p:spPr>
          <a:xfrm>
            <a:off x="216272" y="230997"/>
            <a:ext cx="1056536" cy="43811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Slavery in the Constitution</a:t>
            </a:r>
            <a:endParaRPr sz="2500">
              <a:solidFill>
                <a:schemeClr val="dk1"/>
              </a:solidFill>
              <a:latin typeface="Plus Jakarta Sans"/>
              <a:ea typeface="Plus Jakarta Sans"/>
              <a:cs typeface="Plus Jakarta Sans"/>
              <a:sym typeface="Plus Jakarta Sans"/>
            </a:endParaRPr>
          </a:p>
        </p:txBody>
      </p:sp>
      <p:sp>
        <p:nvSpPr>
          <p:cNvPr id="120" name="Google Shape;120;p26"/>
          <p:cNvSpPr txBox="1"/>
          <p:nvPr/>
        </p:nvSpPr>
        <p:spPr>
          <a:xfrm>
            <a:off x="1001600" y="999900"/>
            <a:ext cx="6301800" cy="1549200"/>
          </a:xfrm>
          <a:prstGeom prst="rect">
            <a:avLst/>
          </a:prstGeom>
          <a:noFill/>
          <a:ln>
            <a:noFill/>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United States Founding Documents Principles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6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The Declaration of Independence: </a:t>
            </a:r>
            <a:r>
              <a:rPr lang="en" sz="1100">
                <a:solidFill>
                  <a:schemeClr val="dk1"/>
                </a:solidFill>
                <a:latin typeface="Inter"/>
                <a:ea typeface="Inter"/>
                <a:cs typeface="Inter"/>
                <a:sym typeface="Inter"/>
              </a:rPr>
              <a:t>“We hold these truths to be self-evident, that all men are created equal, that they are endowed by their Creator with certain unalienable Rights, that among these are Life, Liberty and the pursuit of Happiness.”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6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Preamble to the Constitution</a:t>
            </a:r>
            <a:r>
              <a:rPr lang="en" sz="1100">
                <a:solidFill>
                  <a:schemeClr val="dk1"/>
                </a:solidFill>
                <a:latin typeface="Inter"/>
                <a:ea typeface="Inter"/>
                <a:cs typeface="Inter"/>
                <a:sym typeface="Inter"/>
              </a:rPr>
              <a:t>: “We the People of the United States, in Order to form a more perfect Union, establish Justice, insure domestic Tranquility, provide for the common defence, promote the general Welfare, and secure the Blessings of Liberty to ourselves and our Posterity, do ordain and establish this Constitution for the United States of America.” </a:t>
            </a:r>
            <a:endParaRPr sz="1100">
              <a:solidFill>
                <a:schemeClr val="dk1"/>
              </a:solidFill>
              <a:latin typeface="Inter"/>
              <a:ea typeface="Inter"/>
              <a:cs typeface="Inter"/>
              <a:sym typeface="Inter"/>
            </a:endParaRPr>
          </a:p>
        </p:txBody>
      </p:sp>
      <p:sp>
        <p:nvSpPr>
          <p:cNvPr id="121" name="Google Shape;121;p26"/>
          <p:cNvSpPr txBox="1"/>
          <p:nvPr/>
        </p:nvSpPr>
        <p:spPr>
          <a:xfrm>
            <a:off x="468850" y="2852375"/>
            <a:ext cx="19986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Article. I, Section 2</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Representatives and direct Taxes shall be apportioned among the several States which may be included within this Union, according to their respective Numbers, which shall be determined by adding to the whole Number of free Persons, including those bound to Service for a Term of Years, and excluding Indians not taxed, three fifths of all other Persons.</a:t>
            </a:r>
            <a:endParaRPr sz="1000">
              <a:solidFill>
                <a:schemeClr val="dk1"/>
              </a:solidFill>
              <a:latin typeface="Inter"/>
              <a:ea typeface="Inter"/>
              <a:cs typeface="Inter"/>
              <a:sym typeface="Inter"/>
            </a:endParaRPr>
          </a:p>
        </p:txBody>
      </p:sp>
      <p:sp>
        <p:nvSpPr>
          <p:cNvPr id="122" name="Google Shape;122;p26"/>
          <p:cNvSpPr txBox="1"/>
          <p:nvPr/>
        </p:nvSpPr>
        <p:spPr>
          <a:xfrm>
            <a:off x="2653538" y="2852375"/>
            <a:ext cx="18483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Article I, Section 9</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The Migration or Importation of such Persons as any of the States now existing shall think proper to admit, shall not be prohibited by the Congress prior to the Year one thousand eight hundred and eight, but a Tax or duty may be imposed on such Importation, not exceeding ten dollars for each Person.</a:t>
            </a:r>
            <a:endParaRPr sz="1000">
              <a:solidFill>
                <a:schemeClr val="dk1"/>
              </a:solidFill>
              <a:latin typeface="Inter"/>
              <a:ea typeface="Inter"/>
              <a:cs typeface="Inter"/>
              <a:sym typeface="Inter"/>
            </a:endParaRPr>
          </a:p>
        </p:txBody>
      </p:sp>
      <p:sp>
        <p:nvSpPr>
          <p:cNvPr id="123" name="Google Shape;123;p26"/>
          <p:cNvSpPr txBox="1"/>
          <p:nvPr/>
        </p:nvSpPr>
        <p:spPr>
          <a:xfrm>
            <a:off x="4687925" y="2852375"/>
            <a:ext cx="26154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Article. IV, Section 2</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Section. 2. The Citizens of each State shall be entitled to all Privileges and Immunities of Citizens in the several States.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 Person held to Service or Labour in one State, under the Laws thereof, escaping into another, shall, in Consequence of any Law or Regulation therein, be discharged from such Service or Labour, but shall be delivered up on Claim of the Party to whom such Service or Labour may be due.</a:t>
            </a:r>
            <a:endParaRPr sz="1000">
              <a:solidFill>
                <a:schemeClr val="dk1"/>
              </a:solidFill>
              <a:latin typeface="Inter"/>
              <a:ea typeface="Inter"/>
              <a:cs typeface="Inter"/>
              <a:sym typeface="Inter"/>
            </a:endParaRPr>
          </a:p>
        </p:txBody>
      </p:sp>
      <p:sp>
        <p:nvSpPr>
          <p:cNvPr id="124" name="Google Shape;124;p26"/>
          <p:cNvSpPr txBox="1"/>
          <p:nvPr/>
        </p:nvSpPr>
        <p:spPr>
          <a:xfrm>
            <a:off x="468975" y="52956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p:txBody>
      </p:sp>
      <p:sp>
        <p:nvSpPr>
          <p:cNvPr id="125" name="Google Shape;125;p26"/>
          <p:cNvSpPr txBox="1"/>
          <p:nvPr/>
        </p:nvSpPr>
        <p:spPr>
          <a:xfrm>
            <a:off x="2836500" y="52956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p:txBody>
      </p:sp>
      <p:sp>
        <p:nvSpPr>
          <p:cNvPr id="126" name="Google Shape;126;p26"/>
          <p:cNvSpPr txBox="1"/>
          <p:nvPr/>
        </p:nvSpPr>
        <p:spPr>
          <a:xfrm>
            <a:off x="5204025" y="52956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p:txBody>
      </p:sp>
      <p:sp>
        <p:nvSpPr>
          <p:cNvPr id="127" name="Google Shape;127;p26"/>
          <p:cNvSpPr txBox="1"/>
          <p:nvPr/>
        </p:nvSpPr>
        <p:spPr>
          <a:xfrm>
            <a:off x="469050" y="7188025"/>
            <a:ext cx="6834300" cy="17364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1. </a:t>
            </a:r>
            <a:r>
              <a:rPr lang="en" sz="1100">
                <a:solidFill>
                  <a:schemeClr val="dk1"/>
                </a:solidFill>
                <a:latin typeface="Inter"/>
                <a:ea typeface="Inter"/>
                <a:cs typeface="Inter"/>
                <a:sym typeface="Inter"/>
              </a:rPr>
              <a:t>Why is it important to know that there are provisions for slavery in the Constitution? Knowing this, what is the only way to get rid of slavery in the United States?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Pick one phrase from either the Declaration of Independence or the Preamble of the Constitution and explain the tension between it and one clause from the Constitution dealing with slavery.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28" name="Google Shape;128;p2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9" name="Google Shape;129;p2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30" name="Google Shape;130;p2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1" name="Google Shape;131;p26" title="Significance@2x transparent.png"/>
          <p:cNvPicPr preferRelativeResize="0"/>
          <p:nvPr/>
        </p:nvPicPr>
        <p:blipFill>
          <a:blip r:embed="rId4">
            <a:alphaModFix/>
          </a:blip>
          <a:stretch>
            <a:fillRect/>
          </a:stretch>
        </p:blipFill>
        <p:spPr>
          <a:xfrm>
            <a:off x="228310" y="1548750"/>
            <a:ext cx="754800" cy="754775"/>
          </a:xfrm>
          <a:prstGeom prst="rect">
            <a:avLst/>
          </a:prstGeom>
          <a:noFill/>
          <a:ln>
            <a:noFill/>
          </a:ln>
        </p:spPr>
      </p:pic>
      <p:pic>
        <p:nvPicPr>
          <p:cNvPr id="132" name="Google Shape;132;p26"/>
          <p:cNvPicPr preferRelativeResize="0"/>
          <p:nvPr/>
        </p:nvPicPr>
        <p:blipFill>
          <a:blip r:embed="rId5">
            <a:alphaModFix/>
          </a:blip>
          <a:stretch>
            <a:fillRect/>
          </a:stretch>
        </p:blipFill>
        <p:spPr>
          <a:xfrm>
            <a:off x="216272" y="230997"/>
            <a:ext cx="1056536" cy="43811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graphicFrame>
        <p:nvGraphicFramePr>
          <p:cNvPr id="137" name="Google Shape;137;p27"/>
          <p:cNvGraphicFramePr/>
          <p:nvPr/>
        </p:nvGraphicFramePr>
        <p:xfrm>
          <a:off x="385502" y="1149319"/>
          <a:ext cx="3000000" cy="3000000"/>
        </p:xfrm>
        <a:graphic>
          <a:graphicData uri="http://schemas.openxmlformats.org/drawingml/2006/table">
            <a:tbl>
              <a:tblPr>
                <a:noFill/>
                <a:tableStyleId>{A96286C0-7852-48A4-9DCB-0AF6A8B0C80F}</a:tableStyleId>
              </a:tblPr>
              <a:tblGrid>
                <a:gridCol w="7047825"/>
              </a:tblGrid>
              <a:tr h="838250">
                <a:tc>
                  <a:txBody>
                    <a:bodyPr/>
                    <a:lstStyle/>
                    <a:p>
                      <a:pPr indent="0" lvl="0" marL="0" rtl="0" algn="l">
                        <a:spcBef>
                          <a:spcPts val="0"/>
                        </a:spcBef>
                        <a:spcAft>
                          <a:spcPts val="0"/>
                        </a:spcAft>
                        <a:buClr>
                          <a:srgbClr val="000000"/>
                        </a:buClr>
                        <a:buSzPts val="1200"/>
                        <a:buFont typeface="Arial"/>
                        <a:buNone/>
                      </a:pPr>
                      <a:r>
                        <a:rPr lang="en" sz="1200">
                          <a:latin typeface="Halant"/>
                          <a:ea typeface="Halant"/>
                          <a:cs typeface="Halant"/>
                          <a:sym typeface="Halant"/>
                        </a:rPr>
                        <a:t>Source: James Madison, </a:t>
                      </a:r>
                      <a:r>
                        <a:rPr i="1" lang="en" sz="1200">
                          <a:latin typeface="Halant"/>
                          <a:ea typeface="Halant"/>
                          <a:cs typeface="Halant"/>
                          <a:sym typeface="Halant"/>
                        </a:rPr>
                        <a:t>The Journal of the Debates in the Convention Which Framed The Constitution of the United States May-September, 1787</a:t>
                      </a:r>
                      <a:r>
                        <a:rPr lang="en" sz="1200">
                          <a:latin typeface="Halant"/>
                          <a:ea typeface="Halant"/>
                          <a:cs typeface="Halant"/>
                          <a:sym typeface="Halant"/>
                        </a:rPr>
                        <a:t>, edited by Gaillard Hunt, 1908.</a:t>
                      </a:r>
                      <a:endParaRPr sz="12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Note: In the below excerpts (</a:t>
                      </a:r>
                      <a:r>
                        <a:rPr lang="en" sz="1000">
                          <a:solidFill>
                            <a:schemeClr val="dk1"/>
                          </a:solidFill>
                          <a:latin typeface="Inter"/>
                          <a:ea typeface="Inter"/>
                          <a:cs typeface="Inter"/>
                          <a:sym typeface="Inter"/>
                        </a:rPr>
                        <a:t>preserved in their original language)</a:t>
                      </a:r>
                      <a:r>
                        <a:rPr lang="en" sz="1000">
                          <a:solidFill>
                            <a:schemeClr val="dk1"/>
                          </a:solidFill>
                          <a:latin typeface="Inter"/>
                          <a:ea typeface="Inter"/>
                          <a:cs typeface="Inter"/>
                          <a:sym typeface="Inter"/>
                        </a:rPr>
                        <a:t>, delegates debate the issue of the slave trade in the United States. The result of this debate is The Slave Trade Clause (Art. I, Sec. 9), which allowed for a tax on the importation of slaves and gave Congress the right to ban the slave trade no earlier than 1808.</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ctr">
                        <a:lnSpc>
                          <a:spcPct val="115000"/>
                        </a:lnSpc>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Tuesday August 21. in Convention.</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Mr L. Martin [Maryland], [wanted] to allow a prohibition or tax on the importation of slaves. 1. as five slaves are to be counted as 3 free men in the apportionment of Representatives; such a clause would leave an encouragement to this trafic. 2. Slaves weakened one part of the Union which the other parts were bound to protect; the privilege of importing them was therefore unreasonable. 3. it was inconsistent with the principles of the revolution and dishonorable to the American character to have such a feature in the Constitution.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Mr Elseworth [Connecticut] was for leaving the clause as it stands, let every State import what it pleases. The morality or wisdom of slavery are considerations belonging to the States themselves. What enriches a part enriches the whole…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Mr Pinkney. South Carolina can never receive the plan if it prohibits the slave trade…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Wednesday  August 22. in Convention.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…Mr Sherman [Connecticut] was for leaving the clause as it stands. He disapproved of the slave trade; yet… it was expedient to have as few objections as possible to the proposed scheme of Government, he thought it best to leave the matter as we find it. He observed that the abolition of Slavery seemed to be going on in the U.S. &amp; that the good sense of the several States would probably by degrees compleat it…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Col. Mason [Virginia]. …The present question concerns not the importing States alone but the whole Union. The evil of having slaves was experienced during the late war. Had slaves been treated as they might have been by the Enemy, they would have proved dangerous instruments in their hands… Maryland &amp; Virginia he said had already prohibited the importation of slaves expressly… All this would be in vain, if S. Carolina &amp; Georgia be at liberty to import… Slavery discourages arts &amp; manufactures… They prevent the immigration of Whites, who really enrich &amp; strengthen a Country… Every master of slaves is born a petty tyrant. They bring the judgment of heaven on a Country. As nations can not be rewarded or punished in the next world they must be in this. By an inevitable chain of causes &amp; effects providence punishes national sins, by national calamities… He held it essential in every point of view that the [General] Gov’t should have power to prevent the increase of slavery.</a:t>
                      </a:r>
                      <a:endParaRPr sz="12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38" name="Google Shape;138;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The Slave Trade Clause</a:t>
            </a:r>
            <a:endParaRPr sz="2500">
              <a:solidFill>
                <a:schemeClr val="dk1"/>
              </a:solidFill>
              <a:latin typeface="Plus Jakarta Sans"/>
              <a:ea typeface="Plus Jakarta Sans"/>
              <a:cs typeface="Plus Jakarta Sans"/>
              <a:sym typeface="Plus Jakarta Sans"/>
            </a:endParaRPr>
          </a:p>
        </p:txBody>
      </p:sp>
      <p:pic>
        <p:nvPicPr>
          <p:cNvPr id="139" name="Google Shape;139;p27"/>
          <p:cNvPicPr preferRelativeResize="0"/>
          <p:nvPr/>
        </p:nvPicPr>
        <p:blipFill>
          <a:blip r:embed="rId3">
            <a:alphaModFix/>
          </a:blip>
          <a:stretch>
            <a:fillRect/>
          </a:stretch>
        </p:blipFill>
        <p:spPr>
          <a:xfrm>
            <a:off x="216272" y="228597"/>
            <a:ext cx="1041739" cy="431978"/>
          </a:xfrm>
          <a:prstGeom prst="rect">
            <a:avLst/>
          </a:prstGeom>
          <a:noFill/>
          <a:ln>
            <a:noFill/>
          </a:ln>
        </p:spPr>
      </p:pic>
      <p:sp>
        <p:nvSpPr>
          <p:cNvPr id="140" name="Google Shape;140;p27"/>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146" name="Google Shape;14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7" name="Google Shape;14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9" name="Google Shape;149;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0" name="Google Shape;150;p28"/>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151" name="Google Shape;151;p28"/>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p:txBody>
      </p:sp>
      <p:sp>
        <p:nvSpPr>
          <p:cNvPr id="152" name="Google Shape;152;p28"/>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153" name="Google Shape;153;p28"/>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154" name="Google Shape;154;p28"/>
          <p:cNvSpPr txBox="1"/>
          <p:nvPr/>
        </p:nvSpPr>
        <p:spPr>
          <a:xfrm>
            <a:off x="2885100" y="3179588"/>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200">
                <a:solidFill>
                  <a:schemeClr val="dk1"/>
                </a:solidFill>
                <a:latin typeface="Halant"/>
                <a:ea typeface="Halant"/>
                <a:cs typeface="Halant"/>
                <a:sym typeface="Halant"/>
              </a:rPr>
              <a:t>Slavery at the Constitutional Convention</a:t>
            </a:r>
            <a:endParaRPr sz="2500">
              <a:latin typeface="Courier New"/>
              <a:ea typeface="Courier New"/>
              <a:cs typeface="Courier New"/>
              <a:sym typeface="Courier New"/>
            </a:endParaRPr>
          </a:p>
        </p:txBody>
      </p:sp>
      <p:sp>
        <p:nvSpPr>
          <p:cNvPr id="155" name="Google Shape;155;p28"/>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156" name="Google Shape;156;p28"/>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157" name="Google Shape;157;p28"/>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158" name="Google Shape;158;p28"/>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20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a:t>
            </a:r>
            <a:endParaRPr sz="1300">
              <a:latin typeface="Inter"/>
              <a:ea typeface="Inter"/>
              <a:cs typeface="Inter"/>
              <a:sym typeface="Inter"/>
            </a:endParaRPr>
          </a:p>
        </p:txBody>
      </p:sp>
      <p:cxnSp>
        <p:nvCxnSpPr>
          <p:cNvPr id="159" name="Google Shape;159;p28"/>
          <p:cNvCxnSpPr>
            <a:stCxn id="154" idx="2"/>
            <a:endCxn id="150" idx="0"/>
          </p:cNvCxnSpPr>
          <p:nvPr/>
        </p:nvCxnSpPr>
        <p:spPr>
          <a:xfrm flipH="1">
            <a:off x="1450050" y="3720488"/>
            <a:ext cx="2415900" cy="407700"/>
          </a:xfrm>
          <a:prstGeom prst="straightConnector1">
            <a:avLst/>
          </a:prstGeom>
          <a:noFill/>
          <a:ln cap="flat" cmpd="sng" w="9525">
            <a:solidFill>
              <a:srgbClr val="595959"/>
            </a:solidFill>
            <a:prstDash val="solid"/>
            <a:round/>
            <a:headEnd len="med" w="med" type="none"/>
            <a:tailEnd len="med" w="med" type="triangle"/>
          </a:ln>
        </p:spPr>
      </p:cxnSp>
      <p:cxnSp>
        <p:nvCxnSpPr>
          <p:cNvPr id="160" name="Google Shape;160;p28"/>
          <p:cNvCxnSpPr>
            <a:stCxn id="154" idx="2"/>
            <a:endCxn id="156" idx="0"/>
          </p:cNvCxnSpPr>
          <p:nvPr/>
        </p:nvCxnSpPr>
        <p:spPr>
          <a:xfrm>
            <a:off x="3865950" y="3720488"/>
            <a:ext cx="2456400" cy="407700"/>
          </a:xfrm>
          <a:prstGeom prst="straightConnector1">
            <a:avLst/>
          </a:prstGeom>
          <a:noFill/>
          <a:ln cap="flat" cmpd="sng" w="9525">
            <a:solidFill>
              <a:srgbClr val="595959"/>
            </a:solidFill>
            <a:prstDash val="solid"/>
            <a:round/>
            <a:headEnd len="med" w="med" type="none"/>
            <a:tailEnd len="med" w="med" type="triangle"/>
          </a:ln>
        </p:spPr>
      </p:cxnSp>
      <p:cxnSp>
        <p:nvCxnSpPr>
          <p:cNvPr id="161" name="Google Shape;161;p28"/>
          <p:cNvCxnSpPr>
            <a:stCxn id="154" idx="2"/>
            <a:endCxn id="155" idx="0"/>
          </p:cNvCxnSpPr>
          <p:nvPr/>
        </p:nvCxnSpPr>
        <p:spPr>
          <a:xfrm flipH="1">
            <a:off x="3845550" y="3720488"/>
            <a:ext cx="20400" cy="407700"/>
          </a:xfrm>
          <a:prstGeom prst="straightConnector1">
            <a:avLst/>
          </a:prstGeom>
          <a:noFill/>
          <a:ln cap="flat" cmpd="sng" w="9525">
            <a:solidFill>
              <a:srgbClr val="595959"/>
            </a:solidFill>
            <a:prstDash val="solid"/>
            <a:round/>
            <a:headEnd len="med" w="med" type="none"/>
            <a:tailEnd len="med" w="med" type="triangle"/>
          </a:ln>
        </p:spPr>
      </p:cxnSp>
      <p:pic>
        <p:nvPicPr>
          <p:cNvPr id="162" name="Google Shape;162;p28"/>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